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Acme" panose="020B0604020202020204" charset="0"/>
      <p:regular r:id="rId27"/>
    </p:embeddedFont>
    <p:embeddedFont>
      <p:font typeface="Ultra" panose="020B0604020202020204" charset="0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9" roundtripDataSignature="AMtx7mgMq4gr/ZjsVkGw+L8XaVqcKzSSh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2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80D85F-D38F-42A8-9CB3-69F945B299AF}" type="doc">
      <dgm:prSet loTypeId="urn:microsoft.com/office/officeart/2005/8/layout/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9C04F034-0304-4A62-9F12-C37B428937B5}">
      <dgm:prSet phldrT="[Texto]"/>
      <dgm:spPr/>
      <dgm:t>
        <a:bodyPr/>
        <a:lstStyle/>
        <a:p>
          <a:r>
            <a:rPr lang="es-ES" dirty="0" smtClean="0"/>
            <a:t>Derecho a la educación – Libertad de enseñanza</a:t>
          </a:r>
          <a:endParaRPr lang="es-ES" dirty="0"/>
        </a:p>
      </dgm:t>
    </dgm:pt>
    <dgm:pt modelId="{D221560D-B31C-46AD-B891-AE1744E93532}" type="parTrans" cxnId="{6E0330AF-67E3-44AE-ACCF-99FF66FB1CE8}">
      <dgm:prSet/>
      <dgm:spPr/>
      <dgm:t>
        <a:bodyPr/>
        <a:lstStyle/>
        <a:p>
          <a:endParaRPr lang="es-ES"/>
        </a:p>
      </dgm:t>
    </dgm:pt>
    <dgm:pt modelId="{9BC23E27-67EB-42E7-B145-E0310102E9B4}" type="sibTrans" cxnId="{6E0330AF-67E3-44AE-ACCF-99FF66FB1CE8}">
      <dgm:prSet/>
      <dgm:spPr/>
      <dgm:t>
        <a:bodyPr/>
        <a:lstStyle/>
        <a:p>
          <a:endParaRPr lang="es-ES"/>
        </a:p>
      </dgm:t>
    </dgm:pt>
    <dgm:pt modelId="{A36A4E76-1F41-4346-95E6-D09ED579E614}">
      <dgm:prSet phldrT="[Texto]"/>
      <dgm:spPr/>
      <dgm:t>
        <a:bodyPr/>
        <a:lstStyle/>
        <a:p>
          <a:r>
            <a:rPr lang="es-ES" dirty="0" smtClean="0"/>
            <a:t>Derecho a recibir formación religiosa</a:t>
          </a:r>
          <a:endParaRPr lang="es-ES" dirty="0"/>
        </a:p>
      </dgm:t>
    </dgm:pt>
    <dgm:pt modelId="{9BE65F61-4CBB-4902-BADF-939FB7B9F763}" type="parTrans" cxnId="{4260F48B-3515-47E3-8601-33A83FBF3415}">
      <dgm:prSet/>
      <dgm:spPr/>
      <dgm:t>
        <a:bodyPr/>
        <a:lstStyle/>
        <a:p>
          <a:endParaRPr lang="es-ES"/>
        </a:p>
      </dgm:t>
    </dgm:pt>
    <dgm:pt modelId="{647E0146-7901-47AA-8F8F-44BC69496A87}" type="sibTrans" cxnId="{4260F48B-3515-47E3-8601-33A83FBF3415}">
      <dgm:prSet/>
      <dgm:spPr/>
      <dgm:t>
        <a:bodyPr/>
        <a:lstStyle/>
        <a:p>
          <a:endParaRPr lang="es-ES"/>
        </a:p>
      </dgm:t>
    </dgm:pt>
    <dgm:pt modelId="{AE008652-FAA2-4E8F-B319-204A4E15398A}">
      <dgm:prSet phldrT="[Texto]"/>
      <dgm:spPr/>
      <dgm:t>
        <a:bodyPr/>
        <a:lstStyle/>
        <a:p>
          <a:r>
            <a:rPr lang="es-ES" dirty="0" smtClean="0"/>
            <a:t>Obligatoria y </a:t>
          </a:r>
          <a:br>
            <a:rPr lang="es-ES" dirty="0" smtClean="0"/>
          </a:br>
          <a:r>
            <a:rPr lang="es-ES" dirty="0" smtClean="0"/>
            <a:t>Gratuita</a:t>
          </a:r>
        </a:p>
      </dgm:t>
    </dgm:pt>
    <dgm:pt modelId="{24389792-7EE3-42D2-8F26-23BC56AE803F}" type="parTrans" cxnId="{859BB4E3-C4CA-4867-864C-2D1FDAD81E7D}">
      <dgm:prSet/>
      <dgm:spPr/>
      <dgm:t>
        <a:bodyPr/>
        <a:lstStyle/>
        <a:p>
          <a:endParaRPr lang="es-ES"/>
        </a:p>
      </dgm:t>
    </dgm:pt>
    <dgm:pt modelId="{A556992C-EEAA-48E7-8030-A5A271FAB8A7}" type="sibTrans" cxnId="{859BB4E3-C4CA-4867-864C-2D1FDAD81E7D}">
      <dgm:prSet/>
      <dgm:spPr/>
      <dgm:t>
        <a:bodyPr/>
        <a:lstStyle/>
        <a:p>
          <a:endParaRPr lang="es-ES"/>
        </a:p>
      </dgm:t>
    </dgm:pt>
    <dgm:pt modelId="{2AE2AC52-6180-4956-8504-1D81B1C41561}" type="pres">
      <dgm:prSet presAssocID="{C080D85F-D38F-42A8-9CB3-69F945B299A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32C8351-C0E1-497B-B610-9A36DFED5576}" type="pres">
      <dgm:prSet presAssocID="{9C04F034-0304-4A62-9F12-C37B428937B5}" presName="parentLin" presStyleCnt="0"/>
      <dgm:spPr/>
    </dgm:pt>
    <dgm:pt modelId="{F69580DB-A67F-4FF6-9007-070E3896A9DC}" type="pres">
      <dgm:prSet presAssocID="{9C04F034-0304-4A62-9F12-C37B428937B5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C1AECD8F-320B-4FF4-89D7-D1E2BB54744C}" type="pres">
      <dgm:prSet presAssocID="{9C04F034-0304-4A62-9F12-C37B428937B5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7F9055F-D4AB-4DD7-A428-6ABD7050655A}" type="pres">
      <dgm:prSet presAssocID="{9C04F034-0304-4A62-9F12-C37B428937B5}" presName="negativeSpace" presStyleCnt="0"/>
      <dgm:spPr/>
    </dgm:pt>
    <dgm:pt modelId="{D96D1A3B-D428-4925-AD4E-7C570D054070}" type="pres">
      <dgm:prSet presAssocID="{9C04F034-0304-4A62-9F12-C37B428937B5}" presName="childText" presStyleLbl="conFgAcc1" presStyleIdx="0" presStyleCnt="3">
        <dgm:presLayoutVars>
          <dgm:bulletEnabled val="1"/>
        </dgm:presLayoutVars>
      </dgm:prSet>
      <dgm:spPr>
        <a:noFill/>
      </dgm:spPr>
      <dgm:t>
        <a:bodyPr/>
        <a:lstStyle/>
        <a:p>
          <a:endParaRPr lang="es-ES"/>
        </a:p>
      </dgm:t>
    </dgm:pt>
    <dgm:pt modelId="{AA39FAFA-987A-4F09-865B-95EE20D41357}" type="pres">
      <dgm:prSet presAssocID="{9BC23E27-67EB-42E7-B145-E0310102E9B4}" presName="spaceBetweenRectangles" presStyleCnt="0"/>
      <dgm:spPr/>
    </dgm:pt>
    <dgm:pt modelId="{A2639487-C122-4066-BE96-DC8405731F80}" type="pres">
      <dgm:prSet presAssocID="{A36A4E76-1F41-4346-95E6-D09ED579E614}" presName="parentLin" presStyleCnt="0"/>
      <dgm:spPr/>
    </dgm:pt>
    <dgm:pt modelId="{FB83FCC8-89B3-468F-9B48-C8B5E03A08DD}" type="pres">
      <dgm:prSet presAssocID="{A36A4E76-1F41-4346-95E6-D09ED579E614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D22B4453-D82E-45BC-8EA9-85849B2D7F71}" type="pres">
      <dgm:prSet presAssocID="{A36A4E76-1F41-4346-95E6-D09ED579E614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8E3AF6F-4EA9-4353-98AA-A08056E477BA}" type="pres">
      <dgm:prSet presAssocID="{A36A4E76-1F41-4346-95E6-D09ED579E614}" presName="negativeSpace" presStyleCnt="0"/>
      <dgm:spPr/>
    </dgm:pt>
    <dgm:pt modelId="{9933461A-1911-4544-97D4-51ACF1CF123D}" type="pres">
      <dgm:prSet presAssocID="{A36A4E76-1F41-4346-95E6-D09ED579E614}" presName="childText" presStyleLbl="conFgAcc1" presStyleIdx="1" presStyleCnt="3">
        <dgm:presLayoutVars>
          <dgm:bulletEnabled val="1"/>
        </dgm:presLayoutVars>
      </dgm:prSet>
      <dgm:spPr>
        <a:noFill/>
      </dgm:spPr>
    </dgm:pt>
    <dgm:pt modelId="{FD668688-C966-4208-8C1D-31AB3F8CF745}" type="pres">
      <dgm:prSet presAssocID="{647E0146-7901-47AA-8F8F-44BC69496A87}" presName="spaceBetweenRectangles" presStyleCnt="0"/>
      <dgm:spPr/>
    </dgm:pt>
    <dgm:pt modelId="{02CD552B-4CE0-42BF-8837-56CFE52095F6}" type="pres">
      <dgm:prSet presAssocID="{AE008652-FAA2-4E8F-B319-204A4E15398A}" presName="parentLin" presStyleCnt="0"/>
      <dgm:spPr/>
    </dgm:pt>
    <dgm:pt modelId="{B8EE867F-4795-4993-AECE-A3D53841350B}" type="pres">
      <dgm:prSet presAssocID="{AE008652-FAA2-4E8F-B319-204A4E15398A}" presName="parentLeftMargin" presStyleLbl="node1" presStyleIdx="1" presStyleCnt="3"/>
      <dgm:spPr/>
      <dgm:t>
        <a:bodyPr/>
        <a:lstStyle/>
        <a:p>
          <a:endParaRPr lang="es-ES"/>
        </a:p>
      </dgm:t>
    </dgm:pt>
    <dgm:pt modelId="{BCEAEE40-BAAD-4873-A620-D516B31E7A8C}" type="pres">
      <dgm:prSet presAssocID="{AE008652-FAA2-4E8F-B319-204A4E15398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3BEF44A-BC6F-4B09-9684-4D40075C176F}" type="pres">
      <dgm:prSet presAssocID="{AE008652-FAA2-4E8F-B319-204A4E15398A}" presName="negativeSpace" presStyleCnt="0"/>
      <dgm:spPr/>
    </dgm:pt>
    <dgm:pt modelId="{7E0BD0F1-FBE9-4C74-B0EF-D0069EB0A3EB}" type="pres">
      <dgm:prSet presAssocID="{AE008652-FAA2-4E8F-B319-204A4E15398A}" presName="childText" presStyleLbl="conFgAcc1" presStyleIdx="2" presStyleCnt="3">
        <dgm:presLayoutVars>
          <dgm:bulletEnabled val="1"/>
        </dgm:presLayoutVars>
      </dgm:prSet>
      <dgm:spPr>
        <a:noFill/>
      </dgm:spPr>
    </dgm:pt>
  </dgm:ptLst>
  <dgm:cxnLst>
    <dgm:cxn modelId="{2E979718-9369-4A44-8FD6-8B279DC5B8E3}" type="presOf" srcId="{9C04F034-0304-4A62-9F12-C37B428937B5}" destId="{C1AECD8F-320B-4FF4-89D7-D1E2BB54744C}" srcOrd="1" destOrd="0" presId="urn:microsoft.com/office/officeart/2005/8/layout/list1"/>
    <dgm:cxn modelId="{59EFD7C0-4B1B-4F95-B224-BC0C5FB8F620}" type="presOf" srcId="{A36A4E76-1F41-4346-95E6-D09ED579E614}" destId="{D22B4453-D82E-45BC-8EA9-85849B2D7F71}" srcOrd="1" destOrd="0" presId="urn:microsoft.com/office/officeart/2005/8/layout/list1"/>
    <dgm:cxn modelId="{DED6BDED-A0BE-4B7F-BA8F-AB86908368EB}" type="presOf" srcId="{A36A4E76-1F41-4346-95E6-D09ED579E614}" destId="{FB83FCC8-89B3-468F-9B48-C8B5E03A08DD}" srcOrd="0" destOrd="0" presId="urn:microsoft.com/office/officeart/2005/8/layout/list1"/>
    <dgm:cxn modelId="{4260F48B-3515-47E3-8601-33A83FBF3415}" srcId="{C080D85F-D38F-42A8-9CB3-69F945B299AF}" destId="{A36A4E76-1F41-4346-95E6-D09ED579E614}" srcOrd="1" destOrd="0" parTransId="{9BE65F61-4CBB-4902-BADF-939FB7B9F763}" sibTransId="{647E0146-7901-47AA-8F8F-44BC69496A87}"/>
    <dgm:cxn modelId="{407512E8-D905-4D81-9AB2-E9FFC2313AF7}" type="presOf" srcId="{AE008652-FAA2-4E8F-B319-204A4E15398A}" destId="{B8EE867F-4795-4993-AECE-A3D53841350B}" srcOrd="0" destOrd="0" presId="urn:microsoft.com/office/officeart/2005/8/layout/list1"/>
    <dgm:cxn modelId="{D0DA00AA-106C-4931-8A80-ECF222A105F0}" type="presOf" srcId="{9C04F034-0304-4A62-9F12-C37B428937B5}" destId="{F69580DB-A67F-4FF6-9007-070E3896A9DC}" srcOrd="0" destOrd="0" presId="urn:microsoft.com/office/officeart/2005/8/layout/list1"/>
    <dgm:cxn modelId="{7B1AD930-4988-423E-8586-D22AB06A9528}" type="presOf" srcId="{C080D85F-D38F-42A8-9CB3-69F945B299AF}" destId="{2AE2AC52-6180-4956-8504-1D81B1C41561}" srcOrd="0" destOrd="0" presId="urn:microsoft.com/office/officeart/2005/8/layout/list1"/>
    <dgm:cxn modelId="{859BB4E3-C4CA-4867-864C-2D1FDAD81E7D}" srcId="{C080D85F-D38F-42A8-9CB3-69F945B299AF}" destId="{AE008652-FAA2-4E8F-B319-204A4E15398A}" srcOrd="2" destOrd="0" parTransId="{24389792-7EE3-42D2-8F26-23BC56AE803F}" sibTransId="{A556992C-EEAA-48E7-8030-A5A271FAB8A7}"/>
    <dgm:cxn modelId="{6E0330AF-67E3-44AE-ACCF-99FF66FB1CE8}" srcId="{C080D85F-D38F-42A8-9CB3-69F945B299AF}" destId="{9C04F034-0304-4A62-9F12-C37B428937B5}" srcOrd="0" destOrd="0" parTransId="{D221560D-B31C-46AD-B891-AE1744E93532}" sibTransId="{9BC23E27-67EB-42E7-B145-E0310102E9B4}"/>
    <dgm:cxn modelId="{F511CDB4-F1AC-46A0-B5AE-86A42EBEF54B}" type="presOf" srcId="{AE008652-FAA2-4E8F-B319-204A4E15398A}" destId="{BCEAEE40-BAAD-4873-A620-D516B31E7A8C}" srcOrd="1" destOrd="0" presId="urn:microsoft.com/office/officeart/2005/8/layout/list1"/>
    <dgm:cxn modelId="{59E7284D-09AB-40FC-8023-E70C44BE1796}" type="presParOf" srcId="{2AE2AC52-6180-4956-8504-1D81B1C41561}" destId="{332C8351-C0E1-497B-B610-9A36DFED5576}" srcOrd="0" destOrd="0" presId="urn:microsoft.com/office/officeart/2005/8/layout/list1"/>
    <dgm:cxn modelId="{5BE516B5-EE70-4DBF-9842-8C528193523F}" type="presParOf" srcId="{332C8351-C0E1-497B-B610-9A36DFED5576}" destId="{F69580DB-A67F-4FF6-9007-070E3896A9DC}" srcOrd="0" destOrd="0" presId="urn:microsoft.com/office/officeart/2005/8/layout/list1"/>
    <dgm:cxn modelId="{ECDA19DD-B705-4E4D-9CA7-FFF9F5CCDB7E}" type="presParOf" srcId="{332C8351-C0E1-497B-B610-9A36DFED5576}" destId="{C1AECD8F-320B-4FF4-89D7-D1E2BB54744C}" srcOrd="1" destOrd="0" presId="urn:microsoft.com/office/officeart/2005/8/layout/list1"/>
    <dgm:cxn modelId="{3F4738DC-A5ED-4A16-B558-A3CB156E983F}" type="presParOf" srcId="{2AE2AC52-6180-4956-8504-1D81B1C41561}" destId="{D7F9055F-D4AB-4DD7-A428-6ABD7050655A}" srcOrd="1" destOrd="0" presId="urn:microsoft.com/office/officeart/2005/8/layout/list1"/>
    <dgm:cxn modelId="{FAD3F113-14DE-45B5-BD93-F768DAD6AA41}" type="presParOf" srcId="{2AE2AC52-6180-4956-8504-1D81B1C41561}" destId="{D96D1A3B-D428-4925-AD4E-7C570D054070}" srcOrd="2" destOrd="0" presId="urn:microsoft.com/office/officeart/2005/8/layout/list1"/>
    <dgm:cxn modelId="{C56CD2D6-FAFF-4E13-9B8A-30090D764ED4}" type="presParOf" srcId="{2AE2AC52-6180-4956-8504-1D81B1C41561}" destId="{AA39FAFA-987A-4F09-865B-95EE20D41357}" srcOrd="3" destOrd="0" presId="urn:microsoft.com/office/officeart/2005/8/layout/list1"/>
    <dgm:cxn modelId="{EC65D6A1-DB56-43E5-BEA4-A05278A94B01}" type="presParOf" srcId="{2AE2AC52-6180-4956-8504-1D81B1C41561}" destId="{A2639487-C122-4066-BE96-DC8405731F80}" srcOrd="4" destOrd="0" presId="urn:microsoft.com/office/officeart/2005/8/layout/list1"/>
    <dgm:cxn modelId="{9ADD484A-7333-4A12-BF87-CD0D7B115129}" type="presParOf" srcId="{A2639487-C122-4066-BE96-DC8405731F80}" destId="{FB83FCC8-89B3-468F-9B48-C8B5E03A08DD}" srcOrd="0" destOrd="0" presId="urn:microsoft.com/office/officeart/2005/8/layout/list1"/>
    <dgm:cxn modelId="{919EAFD6-DF63-478D-9EB4-13E09625BE25}" type="presParOf" srcId="{A2639487-C122-4066-BE96-DC8405731F80}" destId="{D22B4453-D82E-45BC-8EA9-85849B2D7F71}" srcOrd="1" destOrd="0" presId="urn:microsoft.com/office/officeart/2005/8/layout/list1"/>
    <dgm:cxn modelId="{5E46D6B6-5D9A-4F9F-A071-F7900F1AEB40}" type="presParOf" srcId="{2AE2AC52-6180-4956-8504-1D81B1C41561}" destId="{C8E3AF6F-4EA9-4353-98AA-A08056E477BA}" srcOrd="5" destOrd="0" presId="urn:microsoft.com/office/officeart/2005/8/layout/list1"/>
    <dgm:cxn modelId="{A2802B3C-8CE7-418E-A0DB-F8F17E24C6C0}" type="presParOf" srcId="{2AE2AC52-6180-4956-8504-1D81B1C41561}" destId="{9933461A-1911-4544-97D4-51ACF1CF123D}" srcOrd="6" destOrd="0" presId="urn:microsoft.com/office/officeart/2005/8/layout/list1"/>
    <dgm:cxn modelId="{3C9CBDDE-A2B8-41B8-9C9E-BACFA2C856C5}" type="presParOf" srcId="{2AE2AC52-6180-4956-8504-1D81B1C41561}" destId="{FD668688-C966-4208-8C1D-31AB3F8CF745}" srcOrd="7" destOrd="0" presId="urn:microsoft.com/office/officeart/2005/8/layout/list1"/>
    <dgm:cxn modelId="{A2C083B6-11A6-494B-8AAD-4F90501832D3}" type="presParOf" srcId="{2AE2AC52-6180-4956-8504-1D81B1C41561}" destId="{02CD552B-4CE0-42BF-8837-56CFE52095F6}" srcOrd="8" destOrd="0" presId="urn:microsoft.com/office/officeart/2005/8/layout/list1"/>
    <dgm:cxn modelId="{5D7B4E50-AB00-41CD-B66C-A959CC50B314}" type="presParOf" srcId="{02CD552B-4CE0-42BF-8837-56CFE52095F6}" destId="{B8EE867F-4795-4993-AECE-A3D53841350B}" srcOrd="0" destOrd="0" presId="urn:microsoft.com/office/officeart/2005/8/layout/list1"/>
    <dgm:cxn modelId="{C01CC068-4EF4-4E36-9279-20963148FC69}" type="presParOf" srcId="{02CD552B-4CE0-42BF-8837-56CFE52095F6}" destId="{BCEAEE40-BAAD-4873-A620-D516B31E7A8C}" srcOrd="1" destOrd="0" presId="urn:microsoft.com/office/officeart/2005/8/layout/list1"/>
    <dgm:cxn modelId="{ED394A90-C052-46C3-B53E-2C43D71FFA63}" type="presParOf" srcId="{2AE2AC52-6180-4956-8504-1D81B1C41561}" destId="{43BEF44A-BC6F-4B09-9684-4D40075C176F}" srcOrd="9" destOrd="0" presId="urn:microsoft.com/office/officeart/2005/8/layout/list1"/>
    <dgm:cxn modelId="{23C2F83F-BA42-4919-9DB4-EF670881FA1B}" type="presParOf" srcId="{2AE2AC52-6180-4956-8504-1D81B1C41561}" destId="{7E0BD0F1-FBE9-4C74-B0EF-D0069EB0A3E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6D1A3B-D428-4925-AD4E-7C570D054070}">
      <dsp:nvSpPr>
        <dsp:cNvPr id="0" name=""/>
        <dsp:cNvSpPr/>
      </dsp:nvSpPr>
      <dsp:spPr>
        <a:xfrm>
          <a:off x="0" y="621154"/>
          <a:ext cx="6158204" cy="680400"/>
        </a:xfrm>
        <a:prstGeom prst="rect">
          <a:avLst/>
        </a:prstGeom>
        <a:noFill/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AECD8F-320B-4FF4-89D7-D1E2BB54744C}">
      <dsp:nvSpPr>
        <dsp:cNvPr id="0" name=""/>
        <dsp:cNvSpPr/>
      </dsp:nvSpPr>
      <dsp:spPr>
        <a:xfrm>
          <a:off x="307910" y="222634"/>
          <a:ext cx="4310742" cy="7970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2936" tIns="0" rIns="162936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 smtClean="0"/>
            <a:t>Derecho a la educación – Libertad de enseñanza</a:t>
          </a:r>
          <a:endParaRPr lang="es-ES" sz="2700" kern="1200" dirty="0"/>
        </a:p>
      </dsp:txBody>
      <dsp:txXfrm>
        <a:off x="346818" y="261542"/>
        <a:ext cx="4232926" cy="719224"/>
      </dsp:txXfrm>
    </dsp:sp>
    <dsp:sp modelId="{9933461A-1911-4544-97D4-51ACF1CF123D}">
      <dsp:nvSpPr>
        <dsp:cNvPr id="0" name=""/>
        <dsp:cNvSpPr/>
      </dsp:nvSpPr>
      <dsp:spPr>
        <a:xfrm>
          <a:off x="0" y="1845874"/>
          <a:ext cx="6158204" cy="680400"/>
        </a:xfrm>
        <a:prstGeom prst="rect">
          <a:avLst/>
        </a:prstGeom>
        <a:noFill/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2B4453-D82E-45BC-8EA9-85849B2D7F71}">
      <dsp:nvSpPr>
        <dsp:cNvPr id="0" name=""/>
        <dsp:cNvSpPr/>
      </dsp:nvSpPr>
      <dsp:spPr>
        <a:xfrm>
          <a:off x="307910" y="1447354"/>
          <a:ext cx="4310742" cy="7970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2936" tIns="0" rIns="162936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 smtClean="0"/>
            <a:t>Derecho a recibir formación religiosa</a:t>
          </a:r>
          <a:endParaRPr lang="es-ES" sz="2700" kern="1200" dirty="0"/>
        </a:p>
      </dsp:txBody>
      <dsp:txXfrm>
        <a:off x="346818" y="1486262"/>
        <a:ext cx="4232926" cy="719224"/>
      </dsp:txXfrm>
    </dsp:sp>
    <dsp:sp modelId="{7E0BD0F1-FBE9-4C74-B0EF-D0069EB0A3EB}">
      <dsp:nvSpPr>
        <dsp:cNvPr id="0" name=""/>
        <dsp:cNvSpPr/>
      </dsp:nvSpPr>
      <dsp:spPr>
        <a:xfrm>
          <a:off x="0" y="3070595"/>
          <a:ext cx="6158204" cy="680400"/>
        </a:xfrm>
        <a:prstGeom prst="rect">
          <a:avLst/>
        </a:prstGeom>
        <a:noFill/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EAEE40-BAAD-4873-A620-D516B31E7A8C}">
      <dsp:nvSpPr>
        <dsp:cNvPr id="0" name=""/>
        <dsp:cNvSpPr/>
      </dsp:nvSpPr>
      <dsp:spPr>
        <a:xfrm>
          <a:off x="307910" y="2672075"/>
          <a:ext cx="4310742" cy="7970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2936" tIns="0" rIns="162936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 smtClean="0"/>
            <a:t>Obligatoria y </a:t>
          </a:r>
          <a:br>
            <a:rPr lang="es-ES" sz="2700" kern="1200" dirty="0" smtClean="0"/>
          </a:br>
          <a:r>
            <a:rPr lang="es-ES" sz="2700" kern="1200" dirty="0" smtClean="0"/>
            <a:t>Gratuita</a:t>
          </a:r>
        </a:p>
      </dsp:txBody>
      <dsp:txXfrm>
        <a:off x="346818" y="2710983"/>
        <a:ext cx="4232926" cy="7192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269494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9fe12dc28e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g9fe12dc28e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g9fe12dc28e_0_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E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30843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a6fd5b00e9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ga6fd5b00e9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9" name="Google Shape;189;ga6fd5b00e9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E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38983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365357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a6fd5b00e9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ga6fd5b00e9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7" name="Google Shape;207;ga6fd5b00e9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E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39202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6" name="Google Shape;21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608126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3" name="Google Shape;22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74378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3" name="Google Shape;23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66699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0" name="Google Shape;25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15924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0" name="Google Shape;26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53464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3" name="Google Shape;27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433038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6" name="Google Shape;28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0300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44427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9" name="Google Shape;29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57506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2" name="Google Shape;11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70429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5" name="Google Shape;12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16189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9" name="Google Shape;13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94072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3" name="Google Shape;15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75037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4" name="Google Shape;16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026531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2" name="Google Shape;17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58757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8" name="Google Shape;17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61482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6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7.jpeg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9fe12dc28e_0_30"/>
          <p:cNvSpPr txBox="1">
            <a:spLocks noGrp="1"/>
          </p:cNvSpPr>
          <p:nvPr>
            <p:ph type="title"/>
          </p:nvPr>
        </p:nvSpPr>
        <p:spPr>
          <a:xfrm>
            <a:off x="1235925" y="33287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s-ES" sz="7700">
                <a:latin typeface="Acme"/>
                <a:ea typeface="Acme"/>
                <a:cs typeface="Acme"/>
                <a:sym typeface="Acme"/>
              </a:rPr>
              <a:t>S.XIX - 2015</a:t>
            </a:r>
            <a:endParaRPr sz="7700"/>
          </a:p>
        </p:txBody>
      </p:sp>
      <p:sp>
        <p:nvSpPr>
          <p:cNvPr id="90" name="Google Shape;90;g9fe12dc28e_0_30"/>
          <p:cNvSpPr/>
          <p:nvPr/>
        </p:nvSpPr>
        <p:spPr>
          <a:xfrm>
            <a:off x="4503900" y="2192800"/>
            <a:ext cx="3708600" cy="2139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g9fe12dc28e_0_30"/>
          <p:cNvSpPr txBox="1">
            <a:spLocks noGrp="1"/>
          </p:cNvSpPr>
          <p:nvPr>
            <p:ph type="body" idx="1"/>
          </p:nvPr>
        </p:nvSpPr>
        <p:spPr>
          <a:xfrm>
            <a:off x="4643625" y="2213400"/>
            <a:ext cx="4074300" cy="24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s-ES" sz="2400">
                <a:latin typeface="Acme"/>
                <a:ea typeface="Acme"/>
                <a:cs typeface="Acme"/>
                <a:sym typeface="Acme"/>
              </a:rPr>
              <a:t>Luis Colás Villa</a:t>
            </a:r>
            <a:endParaRPr sz="2400">
              <a:latin typeface="Acme"/>
              <a:ea typeface="Acme"/>
              <a:cs typeface="Acme"/>
              <a:sym typeface="Acme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s-ES" sz="2400">
                <a:latin typeface="Acme"/>
                <a:ea typeface="Acme"/>
                <a:cs typeface="Acme"/>
                <a:sym typeface="Acme"/>
              </a:rPr>
              <a:t>Daniel Marqués Gutiérrez</a:t>
            </a:r>
            <a:endParaRPr sz="2400">
              <a:latin typeface="Acme"/>
              <a:ea typeface="Acme"/>
              <a:cs typeface="Acme"/>
              <a:sym typeface="Acme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s-ES" sz="2400">
                <a:latin typeface="Acme"/>
                <a:ea typeface="Acme"/>
                <a:cs typeface="Acme"/>
                <a:sym typeface="Acme"/>
              </a:rPr>
              <a:t>Diego Palomeque García</a:t>
            </a:r>
            <a:endParaRPr sz="2400">
              <a:latin typeface="Acme"/>
              <a:ea typeface="Acme"/>
              <a:cs typeface="Acme"/>
              <a:sym typeface="Acme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s-ES" sz="2400">
                <a:latin typeface="Acme"/>
                <a:ea typeface="Acme"/>
                <a:cs typeface="Acme"/>
                <a:sym typeface="Acme"/>
              </a:rPr>
              <a:t>Guillermo Sanz Sampedro</a:t>
            </a:r>
            <a:endParaRPr sz="2400">
              <a:latin typeface="Acme"/>
              <a:ea typeface="Acme"/>
              <a:cs typeface="Acme"/>
              <a:sym typeface="Acm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48135"/>
            </a:gs>
            <a:gs pos="25000">
              <a:srgbClr val="A8D08C"/>
            </a:gs>
            <a:gs pos="50500">
              <a:srgbClr val="E1EFD8"/>
            </a:gs>
            <a:gs pos="75000">
              <a:srgbClr val="F4B081"/>
            </a:gs>
            <a:gs pos="100000">
              <a:schemeClr val="accent2"/>
            </a:gs>
          </a:gsLst>
          <a:lin ang="5400700" scaled="0"/>
        </a:gra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a6fd5b00e9_0_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4417800" cy="6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s-ES">
                <a:latin typeface="Acme"/>
                <a:ea typeface="Acme"/>
                <a:cs typeface="Acme"/>
                <a:sym typeface="Acme"/>
              </a:rPr>
              <a:t>LUCHA EN LOS TRIBUNALES</a:t>
            </a:r>
            <a:endParaRPr>
              <a:latin typeface="Acme"/>
              <a:ea typeface="Acme"/>
              <a:cs typeface="Acme"/>
              <a:sym typeface="Acme"/>
            </a:endParaRPr>
          </a:p>
        </p:txBody>
      </p:sp>
      <p:sp>
        <p:nvSpPr>
          <p:cNvPr id="192" name="Google Shape;192;ga6fd5b00e9_0_2"/>
          <p:cNvSpPr txBox="1"/>
          <p:nvPr/>
        </p:nvSpPr>
        <p:spPr>
          <a:xfrm>
            <a:off x="0" y="0"/>
            <a:ext cx="11353800" cy="16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s-ES" sz="44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rPr>
              <a:t>LOECE 1980 LEY ORGÁNICA REGULADORA DEL ESTATUTO DE CENTROS ESCOLARES </a:t>
            </a:r>
            <a:endParaRPr sz="4400" b="0" i="0" u="none" strike="noStrike" cap="none">
              <a:solidFill>
                <a:schemeClr val="dk1"/>
              </a:solidFill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193" name="Google Shape;193;ga6fd5b00e9_0_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18224" y="2879126"/>
            <a:ext cx="4288175" cy="30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ga6fd5b00e9_0_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0388" y="2516225"/>
            <a:ext cx="4053425" cy="374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24000">
              <a:srgbClr val="FF0000"/>
            </a:gs>
            <a:gs pos="78000">
              <a:srgbClr val="EA6464"/>
            </a:gs>
            <a:gs pos="100000">
              <a:srgbClr val="F6B4B4"/>
            </a:gs>
          </a:gsLst>
          <a:lin ang="5400000" scaled="0"/>
        </a:gra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cme"/>
              <a:buNone/>
            </a:pPr>
            <a:r>
              <a:rPr lang="es-ES">
                <a:latin typeface="Acme"/>
                <a:ea typeface="Acme"/>
                <a:cs typeface="Acme"/>
                <a:sym typeface="Acme"/>
              </a:rPr>
              <a:t>LODE 1985 DERECHOS EDUCATIVOS</a:t>
            </a:r>
            <a:endParaRPr>
              <a:latin typeface="Acme"/>
              <a:ea typeface="Acme"/>
              <a:cs typeface="Acme"/>
              <a:sym typeface="Acme"/>
            </a:endParaRPr>
          </a:p>
        </p:txBody>
      </p:sp>
      <p:sp>
        <p:nvSpPr>
          <p:cNvPr id="200" name="Google Shape;200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856300" cy="6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ES">
                <a:latin typeface="Acme"/>
                <a:ea typeface="Acme"/>
                <a:cs typeface="Acme"/>
                <a:sym typeface="Acme"/>
              </a:rPr>
              <a:t>Subvenciones en educación privada  con contrapartidas.</a:t>
            </a:r>
            <a:endParaRPr>
              <a:latin typeface="Acme"/>
              <a:ea typeface="Acme"/>
              <a:cs typeface="Acme"/>
              <a:sym typeface="Acme"/>
            </a:endParaRPr>
          </a:p>
        </p:txBody>
      </p:sp>
      <p:sp>
        <p:nvSpPr>
          <p:cNvPr id="201" name="Google Shape;201;p10"/>
          <p:cNvSpPr txBox="1"/>
          <p:nvPr/>
        </p:nvSpPr>
        <p:spPr>
          <a:xfrm>
            <a:off x="6481025" y="4565900"/>
            <a:ext cx="3493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ES" sz="2800" b="0" i="0" u="none" strike="noStrike" cap="none">
                <a:solidFill>
                  <a:srgbClr val="000000"/>
                </a:solidFill>
                <a:latin typeface="Acme"/>
                <a:ea typeface="Acme"/>
                <a:cs typeface="Acme"/>
                <a:sym typeface="Acme"/>
              </a:rPr>
              <a:t>Garantía derecho a la educación.</a:t>
            </a:r>
            <a:endParaRPr sz="2800" b="0" i="0" u="none" strike="noStrike" cap="none">
              <a:solidFill>
                <a:srgbClr val="000000"/>
              </a:solidFill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202" name="Google Shape;20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7675" y="3905625"/>
            <a:ext cx="4583250" cy="240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62025" y="1222500"/>
            <a:ext cx="2807850" cy="280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24000">
              <a:srgbClr val="FF0000"/>
            </a:gs>
            <a:gs pos="78000">
              <a:srgbClr val="EA6464"/>
            </a:gs>
            <a:gs pos="100000">
              <a:srgbClr val="F6B4B4"/>
            </a:gs>
          </a:gsLst>
          <a:lin ang="5400700" scaled="0"/>
        </a:gra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a6fd5b00e9_0_9"/>
          <p:cNvSpPr txBox="1">
            <a:spLocks noGrp="1"/>
          </p:cNvSpPr>
          <p:nvPr>
            <p:ph type="body" idx="1"/>
          </p:nvPr>
        </p:nvSpPr>
        <p:spPr>
          <a:xfrm>
            <a:off x="1939050" y="1729613"/>
            <a:ext cx="4065300" cy="9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s-ES" sz="3200">
                <a:latin typeface="Acme"/>
                <a:ea typeface="Acme"/>
                <a:cs typeface="Acme"/>
                <a:sym typeface="Acme"/>
              </a:rPr>
              <a:t>Criterios de matrícula.</a:t>
            </a:r>
            <a:endParaRPr sz="3200">
              <a:latin typeface="Acme"/>
              <a:ea typeface="Acme"/>
              <a:cs typeface="Acme"/>
              <a:sym typeface="Acme"/>
            </a:endParaRPr>
          </a:p>
        </p:txBody>
      </p:sp>
      <p:sp>
        <p:nvSpPr>
          <p:cNvPr id="210" name="Google Shape;210;ga6fd5b00e9_0_9"/>
          <p:cNvSpPr txBox="1"/>
          <p:nvPr/>
        </p:nvSpPr>
        <p:spPr>
          <a:xfrm>
            <a:off x="1597200" y="215425"/>
            <a:ext cx="8997600" cy="13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s-ES" sz="44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rPr>
              <a:t>LODE 1985 DERECHOS EDUCATIVOS</a:t>
            </a:r>
            <a:endParaRPr sz="4400" b="0" i="0" u="none" strike="noStrike" cap="none">
              <a:solidFill>
                <a:schemeClr val="dk1"/>
              </a:solidFill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211" name="Google Shape;211;ga6fd5b00e9_0_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3056025"/>
            <a:ext cx="3572375" cy="3584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ga6fd5b00e9_0_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94301" y="1319000"/>
            <a:ext cx="2386100" cy="23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ga6fd5b00e9_0_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01375" y="3390674"/>
            <a:ext cx="1783350" cy="291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24000">
              <a:srgbClr val="FF0000"/>
            </a:gs>
            <a:gs pos="68000">
              <a:srgbClr val="EA6464"/>
            </a:gs>
            <a:gs pos="100000">
              <a:srgbClr val="F6B4B4"/>
            </a:gs>
          </a:gsLst>
          <a:lin ang="5400000" scaled="0"/>
        </a:gra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Acme"/>
              <a:buNone/>
            </a:pPr>
            <a:r>
              <a:rPr lang="es-ES" sz="3959">
                <a:latin typeface="Acme"/>
                <a:ea typeface="Acme"/>
                <a:cs typeface="Acme"/>
                <a:sym typeface="Acme"/>
              </a:rPr>
              <a:t>LOGSE 1990 LEY ORGÁNICA DE ORDENACIÓN GENERAL DEL SISTEMA EDUCATIVO</a:t>
            </a:r>
            <a:endParaRPr sz="3959"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219" name="Google Shape;21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4600" y="1620925"/>
            <a:ext cx="11280826" cy="523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21839" y="2648725"/>
            <a:ext cx="4348300" cy="359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28000">
              <a:srgbClr val="FF0000"/>
            </a:gs>
            <a:gs pos="78000">
              <a:srgbClr val="EA6464"/>
            </a:gs>
            <a:gs pos="100000">
              <a:srgbClr val="F08484"/>
            </a:gs>
          </a:gsLst>
          <a:lin ang="5400000" scaled="0"/>
        </a:gra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7363" y="4013600"/>
            <a:ext cx="3628314" cy="261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17375" y="805775"/>
            <a:ext cx="3628300" cy="261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64590" y="1449600"/>
            <a:ext cx="2205486" cy="107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64590" y="4784450"/>
            <a:ext cx="2205486" cy="107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7150" y="1074188"/>
            <a:ext cx="4520001" cy="192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7655" y="3605550"/>
            <a:ext cx="4218982" cy="302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F5496"/>
            </a:gs>
            <a:gs pos="28000">
              <a:srgbClr val="8DA9DB"/>
            </a:gs>
            <a:gs pos="78000">
              <a:srgbClr val="B3C6E7"/>
            </a:gs>
            <a:gs pos="100000">
              <a:srgbClr val="D8E2F3"/>
            </a:gs>
          </a:gsLst>
          <a:lin ang="5400000" scaled="0"/>
        </a:gra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>
                <a:latin typeface="Acme"/>
                <a:ea typeface="Acme"/>
                <a:cs typeface="Acme"/>
                <a:sym typeface="Acme"/>
              </a:rPr>
              <a:t>LOCE 2002 LEY ORGÁNICA CALIDAD DE LA EDUCACIÓN </a:t>
            </a:r>
            <a:endParaRPr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236" name="Google Shape;23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9975" y="2964050"/>
            <a:ext cx="2300400" cy="2266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86025" y="2964050"/>
            <a:ext cx="2300400" cy="2266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17997" y="3774693"/>
            <a:ext cx="999575" cy="1471757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3"/>
          <p:cNvSpPr txBox="1"/>
          <p:nvPr/>
        </p:nvSpPr>
        <p:spPr>
          <a:xfrm>
            <a:off x="1984201" y="5604575"/>
            <a:ext cx="2742900" cy="10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es-ES" sz="3800" b="0" i="0" u="sng" strike="noStrike" cap="none">
                <a:solidFill>
                  <a:srgbClr val="CC0000"/>
                </a:solidFill>
                <a:latin typeface="Ultra"/>
                <a:ea typeface="Ultra"/>
                <a:cs typeface="Ultra"/>
                <a:sym typeface="Ultra"/>
              </a:rPr>
              <a:t>3º E.S.O.</a:t>
            </a:r>
            <a:endParaRPr sz="3800" b="0" i="0" u="sng" strike="noStrike" cap="none">
              <a:solidFill>
                <a:srgbClr val="CC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pic>
        <p:nvPicPr>
          <p:cNvPr id="240" name="Google Shape;240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24931" y="1690700"/>
            <a:ext cx="2426075" cy="242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99275" y="1684525"/>
            <a:ext cx="2438400" cy="24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3"/>
          <p:cNvSpPr txBox="1"/>
          <p:nvPr/>
        </p:nvSpPr>
        <p:spPr>
          <a:xfrm>
            <a:off x="7723276" y="1566950"/>
            <a:ext cx="2742900" cy="10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es-ES" sz="3800" b="0" i="0" u="sng" strike="noStrike" cap="none">
                <a:solidFill>
                  <a:srgbClr val="CC0000"/>
                </a:solidFill>
                <a:latin typeface="Ultra"/>
                <a:ea typeface="Ultra"/>
                <a:cs typeface="Ultra"/>
                <a:sym typeface="Ultra"/>
              </a:rPr>
              <a:t>4º E.S.O.</a:t>
            </a:r>
            <a:endParaRPr sz="3800" b="0" i="0" u="sng" strike="noStrike" cap="none">
              <a:solidFill>
                <a:srgbClr val="CC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243" name="Google Shape;243;p13"/>
          <p:cNvSpPr/>
          <p:nvPr/>
        </p:nvSpPr>
        <p:spPr>
          <a:xfrm rot="-1168197">
            <a:off x="5980658" y="2220287"/>
            <a:ext cx="1880218" cy="1092399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s-ES" sz="3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PIP</a:t>
            </a:r>
            <a:endParaRPr sz="3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13"/>
          <p:cNvSpPr/>
          <p:nvPr/>
        </p:nvSpPr>
        <p:spPr>
          <a:xfrm rot="-4253756">
            <a:off x="7237091" y="2987273"/>
            <a:ext cx="2128421" cy="105045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13"/>
          <p:cNvSpPr/>
          <p:nvPr/>
        </p:nvSpPr>
        <p:spPr>
          <a:xfrm rot="-6172954">
            <a:off x="8824879" y="2982762"/>
            <a:ext cx="2150223" cy="1055379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6" name="Google Shape;246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59625" y="4604777"/>
            <a:ext cx="1508101" cy="2002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10250" y="4674186"/>
            <a:ext cx="2905821" cy="1863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F5496"/>
            </a:gs>
            <a:gs pos="28000">
              <a:srgbClr val="8DA9DB"/>
            </a:gs>
            <a:gs pos="78000">
              <a:srgbClr val="B3C6E7"/>
            </a:gs>
            <a:gs pos="100000">
              <a:srgbClr val="D8E2F3"/>
            </a:gs>
          </a:gsLst>
          <a:lin ang="5400000" scaled="0"/>
        </a:gra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525" y="1231400"/>
            <a:ext cx="4753849" cy="356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47875" y="564225"/>
            <a:ext cx="5345950" cy="285582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4"/>
          <p:cNvSpPr txBox="1"/>
          <p:nvPr/>
        </p:nvSpPr>
        <p:spPr>
          <a:xfrm>
            <a:off x="5998500" y="3939325"/>
            <a:ext cx="5228700" cy="11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s-ES" sz="5000" b="0" i="0" u="none" strike="noStrike" cap="none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REVÁLIDA </a:t>
            </a:r>
            <a:endParaRPr sz="5000" b="0" i="0" u="none" strike="noStrike" cap="non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255" name="Google Shape;255;p14"/>
          <p:cNvSpPr txBox="1"/>
          <p:nvPr/>
        </p:nvSpPr>
        <p:spPr>
          <a:xfrm>
            <a:off x="5998500" y="5082325"/>
            <a:ext cx="5228700" cy="11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s-ES" sz="5000" b="0" i="0" u="none" strike="noStrike" cap="none">
                <a:solidFill>
                  <a:srgbClr val="FF0000"/>
                </a:solidFill>
                <a:latin typeface="Ultra"/>
                <a:ea typeface="Ultra"/>
                <a:cs typeface="Ultra"/>
                <a:sym typeface="Ultra"/>
              </a:rPr>
              <a:t>REVÁLIDA </a:t>
            </a:r>
            <a:endParaRPr sz="5000" b="0" i="0" u="none" strike="noStrike" cap="none">
              <a:solidFill>
                <a:srgbClr val="FF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pic>
        <p:nvPicPr>
          <p:cNvPr id="256" name="Google Shape;256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0585" y="3862778"/>
            <a:ext cx="951115" cy="93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76075" y="5102823"/>
            <a:ext cx="951124" cy="1087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28000">
              <a:srgbClr val="FF0000"/>
            </a:gs>
            <a:gs pos="81000">
              <a:srgbClr val="EA6464"/>
            </a:gs>
            <a:gs pos="100000">
              <a:srgbClr val="F08484"/>
            </a:gs>
          </a:gsLst>
          <a:lin ang="5400000" scaled="0"/>
        </a:grad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cme"/>
              <a:buNone/>
            </a:pPr>
            <a:r>
              <a:rPr lang="es-ES">
                <a:latin typeface="Acme"/>
                <a:ea typeface="Acme"/>
                <a:cs typeface="Acme"/>
                <a:sym typeface="Acme"/>
              </a:rPr>
              <a:t>LOE 2006 LEY ORGÁNICA DE EVALUACIÓN</a:t>
            </a:r>
            <a:endParaRPr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263" name="Google Shape;26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2213" y="2395200"/>
            <a:ext cx="2625325" cy="189022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5"/>
          <p:cNvSpPr txBox="1"/>
          <p:nvPr/>
        </p:nvSpPr>
        <p:spPr>
          <a:xfrm>
            <a:off x="535463" y="4560225"/>
            <a:ext cx="30588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2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rPr>
              <a:t>Manifestación </a:t>
            </a:r>
            <a:endParaRPr sz="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5" name="Google Shape;265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56050" y="1929075"/>
            <a:ext cx="2692826" cy="2692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42600" y="1992875"/>
            <a:ext cx="2377727" cy="222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98535" y="4409725"/>
            <a:ext cx="1465850" cy="148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57373" y="2265564"/>
            <a:ext cx="2118676" cy="2019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836525" y="4285413"/>
            <a:ext cx="1239525" cy="1239525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15"/>
          <p:cNvSpPr txBox="1"/>
          <p:nvPr/>
        </p:nvSpPr>
        <p:spPr>
          <a:xfrm>
            <a:off x="698450" y="5408775"/>
            <a:ext cx="30000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s-ES" sz="22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rPr>
              <a:t>Se mantiene Estructura LOGSE</a:t>
            </a:r>
            <a:endParaRPr sz="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28000">
              <a:srgbClr val="FF0000"/>
            </a:gs>
            <a:gs pos="82000">
              <a:srgbClr val="EA6464"/>
            </a:gs>
            <a:gs pos="100000">
              <a:srgbClr val="F08484"/>
            </a:gs>
          </a:gsLst>
          <a:lin ang="5400000" scaled="0"/>
        </a:gra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cme"/>
              <a:buNone/>
            </a:pPr>
            <a:r>
              <a:rPr lang="es-ES">
                <a:latin typeface="Acme"/>
                <a:ea typeface="Acme"/>
                <a:cs typeface="Acme"/>
                <a:sym typeface="Acme"/>
              </a:rPr>
              <a:t>LOE 2006 LEY ORGÁNICA DE EVALUACIÓN</a:t>
            </a:r>
            <a:endParaRPr/>
          </a:p>
        </p:txBody>
      </p:sp>
      <p:pic>
        <p:nvPicPr>
          <p:cNvPr id="276" name="Google Shape;27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3975" y="2090775"/>
            <a:ext cx="2470550" cy="2440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01375" y="2114758"/>
            <a:ext cx="2392075" cy="239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16625" y="2157748"/>
            <a:ext cx="2306100" cy="23061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6"/>
          <p:cNvSpPr txBox="1"/>
          <p:nvPr/>
        </p:nvSpPr>
        <p:spPr>
          <a:xfrm>
            <a:off x="4262775" y="4450525"/>
            <a:ext cx="6191400" cy="7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16"/>
          <p:cNvSpPr txBox="1"/>
          <p:nvPr/>
        </p:nvSpPr>
        <p:spPr>
          <a:xfrm>
            <a:off x="4769675" y="4407175"/>
            <a:ext cx="30000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s-ES" sz="35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rPr>
              <a:t>PCPI</a:t>
            </a:r>
            <a:endParaRPr sz="2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1" name="Google Shape;281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56250" y="1959849"/>
            <a:ext cx="2570975" cy="2570975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16"/>
          <p:cNvSpPr txBox="1"/>
          <p:nvPr/>
        </p:nvSpPr>
        <p:spPr>
          <a:xfrm>
            <a:off x="749950" y="4697400"/>
            <a:ext cx="34635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35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rPr>
              <a:t>CMC y Educación para la Ciudadanía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6"/>
          <p:cNvSpPr txBox="1"/>
          <p:nvPr/>
        </p:nvSpPr>
        <p:spPr>
          <a:xfrm>
            <a:off x="8092463" y="4697400"/>
            <a:ext cx="3315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35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rPr>
              <a:t>Comisiones de admisión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F5496"/>
            </a:gs>
            <a:gs pos="28000">
              <a:srgbClr val="8DA9DB"/>
            </a:gs>
            <a:gs pos="78000">
              <a:srgbClr val="B3C6E7"/>
            </a:gs>
            <a:gs pos="100000">
              <a:srgbClr val="D8E2F3"/>
            </a:gs>
          </a:gsLst>
          <a:lin ang="5400000" scaled="0"/>
        </a:gra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cme"/>
              <a:buNone/>
            </a:pPr>
            <a:r>
              <a:rPr lang="es-ES">
                <a:latin typeface="Acme"/>
                <a:ea typeface="Acme"/>
                <a:cs typeface="Acme"/>
                <a:sym typeface="Acme"/>
              </a:rPr>
              <a:t>LOMCE 2013 LEY ORGÁNICA MEJORA DE LA EDUCACIÓN</a:t>
            </a:r>
            <a:endParaRPr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289" name="Google Shape;289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2898200"/>
            <a:ext cx="3056200" cy="229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98788" y="2581220"/>
            <a:ext cx="2711174" cy="270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81675" y="1690699"/>
            <a:ext cx="2500925" cy="277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21908" y="4361700"/>
            <a:ext cx="1544243" cy="1325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246675" y="4563675"/>
            <a:ext cx="1075225" cy="92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8814349" y="3934575"/>
            <a:ext cx="2380775" cy="2632825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17"/>
          <p:cNvSpPr txBox="1"/>
          <p:nvPr/>
        </p:nvSpPr>
        <p:spPr>
          <a:xfrm>
            <a:off x="286400" y="5287100"/>
            <a:ext cx="4159800" cy="7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cme"/>
              <a:buNone/>
            </a:pPr>
            <a:r>
              <a:rPr lang="es-ES" sz="26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rPr>
              <a:t>Reválidas 4ºESO y BACH</a:t>
            </a:r>
            <a:endParaRPr sz="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17"/>
          <p:cNvSpPr txBox="1"/>
          <p:nvPr/>
        </p:nvSpPr>
        <p:spPr>
          <a:xfrm>
            <a:off x="4826325" y="5439100"/>
            <a:ext cx="3056100" cy="7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s-ES" sz="2900" b="0" i="0" u="none" strike="noStrike" cap="none">
                <a:solidFill>
                  <a:srgbClr val="000000"/>
                </a:solidFill>
                <a:latin typeface="Acme"/>
                <a:ea typeface="Acme"/>
                <a:cs typeface="Acme"/>
                <a:sym typeface="Acme"/>
              </a:rPr>
              <a:t>Religión evaluable</a:t>
            </a:r>
            <a:endParaRPr sz="2900" b="0" i="0" u="none" strike="noStrike" cap="none">
              <a:solidFill>
                <a:srgbClr val="000000"/>
              </a:solidFill>
              <a:latin typeface="Acme"/>
              <a:ea typeface="Acme"/>
              <a:cs typeface="Acme"/>
              <a:sym typeface="Acm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1228"/>
            </a:gs>
            <a:gs pos="29000">
              <a:srgbClr val="FEE599"/>
            </a:gs>
            <a:gs pos="76000">
              <a:srgbClr val="FEE599"/>
            </a:gs>
            <a:gs pos="100000">
              <a:srgbClr val="CC1228"/>
            </a:gs>
          </a:gsLst>
          <a:lin ang="5400000" scaled="0"/>
        </a:gra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"/>
          <p:cNvSpPr txBox="1">
            <a:spLocks noGrp="1"/>
          </p:cNvSpPr>
          <p:nvPr>
            <p:ph type="title"/>
          </p:nvPr>
        </p:nvSpPr>
        <p:spPr>
          <a:xfrm>
            <a:off x="141018" y="213360"/>
            <a:ext cx="3425141" cy="1575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s-ES">
                <a:latin typeface="Acme"/>
                <a:ea typeface="Acme"/>
                <a:cs typeface="Acme"/>
                <a:sym typeface="Acme"/>
              </a:rPr>
              <a:t>S. XIX  </a:t>
            </a:r>
            <a:endParaRPr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98" name="Google Shape;98;p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00942" y="1694778"/>
            <a:ext cx="3312481" cy="1856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" descr="Número 30 | Foto Premiu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00727" y="5044440"/>
            <a:ext cx="1507154" cy="1290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" descr="Lost in “papeleo” | Geografía Subjetiv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7495" y="3972179"/>
            <a:ext cx="1905000" cy="220027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"/>
          <p:cNvSpPr txBox="1"/>
          <p:nvPr/>
        </p:nvSpPr>
        <p:spPr>
          <a:xfrm>
            <a:off x="242313" y="6334900"/>
            <a:ext cx="4038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rPr>
              <a:t>PROPUESTAS NORMATIVAS</a:t>
            </a:r>
            <a:endParaRPr sz="2400" b="0" i="0" u="none" strike="noStrike" cap="none">
              <a:solidFill>
                <a:schemeClr val="dk1"/>
              </a:solidFill>
              <a:latin typeface="Acme"/>
              <a:ea typeface="Acme"/>
              <a:cs typeface="Acme"/>
              <a:sym typeface="Acme"/>
            </a:endParaRPr>
          </a:p>
        </p:txBody>
      </p:sp>
      <p:sp>
        <p:nvSpPr>
          <p:cNvPr id="102" name="Google Shape;102;p1"/>
          <p:cNvSpPr txBox="1"/>
          <p:nvPr/>
        </p:nvSpPr>
        <p:spPr>
          <a:xfrm>
            <a:off x="121920" y="3547872"/>
            <a:ext cx="427939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rPr>
              <a:t>ISABEL II REINA DE ESPAÑA</a:t>
            </a:r>
            <a:endParaRPr sz="2400" b="0" i="0" u="none" strike="noStrike" cap="none">
              <a:solidFill>
                <a:schemeClr val="dk1"/>
              </a:solidFill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103" name="Google Shape;103;p1" descr="Ley Moyano, cuando España apostó por su educació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253646" y="334389"/>
            <a:ext cx="2359234" cy="239104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"/>
          <p:cNvSpPr txBox="1"/>
          <p:nvPr/>
        </p:nvSpPr>
        <p:spPr>
          <a:xfrm>
            <a:off x="9108350" y="2788925"/>
            <a:ext cx="26733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s-ES" sz="32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rPr>
              <a:t>LEY MOYANO 1857</a:t>
            </a:r>
            <a:endParaRPr sz="3200" b="0" i="0" u="none" strike="noStrike" cap="none">
              <a:solidFill>
                <a:schemeClr val="dk1"/>
              </a:solidFill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105" name="Google Shape;105;p1" descr="La religión en la escuela en la España liberal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823960" y="4057899"/>
            <a:ext cx="3078480" cy="2449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" descr="Técnicas de manipulación mental de masas. | Blog de Jose Antonio Marti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63439" y="3825240"/>
            <a:ext cx="3672841" cy="2754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551940" y="4145280"/>
            <a:ext cx="1319019" cy="879347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"/>
          <p:cNvSpPr txBox="1"/>
          <p:nvPr/>
        </p:nvSpPr>
        <p:spPr>
          <a:xfrm>
            <a:off x="4315975" y="334400"/>
            <a:ext cx="5157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rPr>
              <a:t>ENSEÑANZA VALORES LIBERALES</a:t>
            </a:r>
            <a:endParaRPr sz="2400" b="0" i="0" u="none" strike="noStrike" cap="none">
              <a:solidFill>
                <a:schemeClr val="dk1"/>
              </a:solidFill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109" name="Google Shape;109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127200" y="853440"/>
            <a:ext cx="4711999" cy="2805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F5496"/>
            </a:gs>
            <a:gs pos="28000">
              <a:srgbClr val="8DA9DB"/>
            </a:gs>
            <a:gs pos="78000">
              <a:srgbClr val="B3C6E7"/>
            </a:gs>
            <a:gs pos="100000">
              <a:srgbClr val="D8E2F3"/>
            </a:gs>
          </a:gsLst>
          <a:lin ang="5400000" scaled="0"/>
        </a:gra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cme"/>
              <a:buNone/>
            </a:pPr>
            <a:r>
              <a:rPr lang="es-ES">
                <a:latin typeface="Acme"/>
                <a:ea typeface="Acme"/>
                <a:cs typeface="Acme"/>
                <a:sym typeface="Acme"/>
              </a:rPr>
              <a:t>LOMCE 2013 LEY ORGÁNICA MEJORA DE LA EDUCACIÓN</a:t>
            </a:r>
            <a:endParaRPr/>
          </a:p>
        </p:txBody>
      </p:sp>
      <p:pic>
        <p:nvPicPr>
          <p:cNvPr id="302" name="Google Shape;30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2500700"/>
            <a:ext cx="3428125" cy="268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59450" y="2176323"/>
            <a:ext cx="2719650" cy="3209025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18"/>
          <p:cNvSpPr txBox="1"/>
          <p:nvPr/>
        </p:nvSpPr>
        <p:spPr>
          <a:xfrm>
            <a:off x="1010425" y="5471350"/>
            <a:ext cx="2418600" cy="7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s-ES" sz="2600" b="0" i="0" u="none" strike="noStrike" cap="none">
                <a:solidFill>
                  <a:srgbClr val="000000"/>
                </a:solidFill>
                <a:latin typeface="Acme"/>
                <a:ea typeface="Acme"/>
                <a:cs typeface="Acme"/>
                <a:sym typeface="Acme"/>
              </a:rPr>
              <a:t>Especialización de los Centros</a:t>
            </a:r>
            <a:endParaRPr sz="2600" b="0" i="0" u="none" strike="noStrike" cap="none">
              <a:solidFill>
                <a:srgbClr val="000000"/>
              </a:solidFill>
              <a:latin typeface="Acme"/>
              <a:ea typeface="Acme"/>
              <a:cs typeface="Acme"/>
              <a:sym typeface="Acme"/>
            </a:endParaRPr>
          </a:p>
        </p:txBody>
      </p:sp>
      <p:sp>
        <p:nvSpPr>
          <p:cNvPr id="305" name="Google Shape;305;p18"/>
          <p:cNvSpPr txBox="1"/>
          <p:nvPr/>
        </p:nvSpPr>
        <p:spPr>
          <a:xfrm>
            <a:off x="4886700" y="5471350"/>
            <a:ext cx="2418600" cy="7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s-ES" sz="2600" b="0" i="0" u="none" strike="noStrike" cap="none">
                <a:solidFill>
                  <a:srgbClr val="000000"/>
                </a:solidFill>
                <a:latin typeface="Acme"/>
                <a:ea typeface="Acme"/>
                <a:cs typeface="Acme"/>
                <a:sym typeface="Acme"/>
              </a:rPr>
              <a:t>Más Poder</a:t>
            </a:r>
            <a:endParaRPr sz="2600" b="0" i="0" u="none" strike="noStrike" cap="none">
              <a:solidFill>
                <a:srgbClr val="000000"/>
              </a:solidFill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306" name="Google Shape;306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890797">
            <a:off x="8410115" y="2165529"/>
            <a:ext cx="2256621" cy="2956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820486">
            <a:off x="9659260" y="2293178"/>
            <a:ext cx="2110379" cy="2921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56225" y="1690700"/>
            <a:ext cx="4082775" cy="408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1228"/>
            </a:gs>
            <a:gs pos="35000">
              <a:srgbClr val="FEE599"/>
            </a:gs>
            <a:gs pos="68000">
              <a:srgbClr val="FEE599"/>
            </a:gs>
            <a:gs pos="100000">
              <a:srgbClr val="7030A0"/>
            </a:gs>
          </a:gsLst>
          <a:lin ang="5400000" scaled="0"/>
        </a:gra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"/>
          <p:cNvSpPr txBox="1">
            <a:spLocks noGrp="1"/>
          </p:cNvSpPr>
          <p:nvPr>
            <p:ph type="title"/>
          </p:nvPr>
        </p:nvSpPr>
        <p:spPr>
          <a:xfrm>
            <a:off x="404950" y="3387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s-ES">
                <a:latin typeface="Acme"/>
                <a:ea typeface="Acme"/>
                <a:cs typeface="Acme"/>
                <a:sym typeface="Acme"/>
              </a:rPr>
              <a:t>INSTITUTO DE LIBRE ENSEÑANZA </a:t>
            </a:r>
            <a:endParaRPr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115" name="Google Shape;115;p2" descr="El Instituto-Escuela 1918-1924 - La Nueva Educac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35319" y="3472405"/>
            <a:ext cx="2955112" cy="2717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" descr="Científicos chinos convierten el cobre en un material casi idéntico al oro  | Life - ComputerHoy.co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4224" y="2199190"/>
            <a:ext cx="2736771" cy="1539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23559" y="300556"/>
            <a:ext cx="2336800" cy="140208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"/>
          <p:cNvSpPr txBox="1"/>
          <p:nvPr/>
        </p:nvSpPr>
        <p:spPr>
          <a:xfrm>
            <a:off x="208344" y="8009680"/>
            <a:ext cx="34318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ÉPOCA DORADA DE LA EDUCACIÓN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" name="Google Shape;119;p2" descr="Lo que los cuadernos de apuntes nos pueden enseñar acerca de nuestro pasado  | Evernote | Blog de Evernote"/>
          <p:cNvPicPr preferRelativeResize="0"/>
          <p:nvPr/>
        </p:nvPicPr>
        <p:blipFill rotWithShape="1">
          <a:blip r:embed="rId6">
            <a:alphaModFix/>
          </a:blip>
          <a:srcRect l="1198" t="2150" r="300" b="1221"/>
          <a:stretch/>
        </p:blipFill>
        <p:spPr>
          <a:xfrm>
            <a:off x="9118001" y="1909823"/>
            <a:ext cx="2214193" cy="1388086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"/>
          <p:cNvSpPr txBox="1"/>
          <p:nvPr/>
        </p:nvSpPr>
        <p:spPr>
          <a:xfrm>
            <a:off x="4022217" y="1609446"/>
            <a:ext cx="4039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ES" sz="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rPr>
              <a:t>INSTITUTO ESCUELA 1918</a:t>
            </a:r>
            <a:endParaRPr sz="2800" b="0" i="0" u="none" strike="noStrike" cap="none">
              <a:solidFill>
                <a:schemeClr val="dk1"/>
              </a:solidFill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121" name="Google Shape;121;p2" descr="Instituto-Escuela: pionero de la innovación sistémica - Magisne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60826" y="2298915"/>
            <a:ext cx="5162311" cy="4207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" descr="Instituto-Escuela - Wikiwan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4952" y="4109012"/>
            <a:ext cx="3140130" cy="20950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1228"/>
            </a:gs>
            <a:gs pos="35000">
              <a:srgbClr val="DBDBDB"/>
            </a:gs>
            <a:gs pos="68000">
              <a:srgbClr val="DBDBDB"/>
            </a:gs>
            <a:gs pos="100000">
              <a:srgbClr val="CC1228"/>
            </a:gs>
          </a:gsLst>
          <a:lin ang="5400000" scaled="0"/>
        </a:gra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"/>
          <p:cNvSpPr txBox="1">
            <a:spLocks noGrp="1"/>
          </p:cNvSpPr>
          <p:nvPr>
            <p:ph type="title"/>
          </p:nvPr>
        </p:nvSpPr>
        <p:spPr>
          <a:xfrm>
            <a:off x="301752" y="255397"/>
            <a:ext cx="662330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s-ES">
                <a:latin typeface="Acme"/>
                <a:ea typeface="Acme"/>
                <a:cs typeface="Acme"/>
                <a:sym typeface="Acme"/>
              </a:rPr>
              <a:t>FRANQUISMO 1936 - 1975</a:t>
            </a:r>
            <a:endParaRPr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128" name="Google Shape;12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8133" y="5181600"/>
            <a:ext cx="2040955" cy="1414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3776" y="1575816"/>
            <a:ext cx="2206752" cy="30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3"/>
          <p:cNvSpPr txBox="1"/>
          <p:nvPr/>
        </p:nvSpPr>
        <p:spPr>
          <a:xfrm>
            <a:off x="301749" y="4620775"/>
            <a:ext cx="2575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ES" sz="28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rPr>
              <a:t>GENERALÍSIMO</a:t>
            </a:r>
            <a:endParaRPr sz="2800" b="0" i="0" u="none" strike="noStrike" cap="none">
              <a:solidFill>
                <a:schemeClr val="dk1"/>
              </a:solidFill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131" name="Google Shape;13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86058" y="2865120"/>
            <a:ext cx="3878038" cy="3613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48513" y="3466168"/>
            <a:ext cx="4745418" cy="2434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3" descr="Magufos!: ¡No a la retirada de símbolos fascistas de las iglesias  españolas! #Diario de un ateo #noticia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93280" y="329184"/>
            <a:ext cx="4706112" cy="2931192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3"/>
          <p:cNvSpPr txBox="1"/>
          <p:nvPr/>
        </p:nvSpPr>
        <p:spPr>
          <a:xfrm>
            <a:off x="2889504" y="1511808"/>
            <a:ext cx="415747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ES" sz="36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rPr>
              <a:t>ÉPOCA OSCURA EN LA EDUCACIÓN</a:t>
            </a:r>
            <a:r>
              <a:rPr lang="es-ES"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" name="Google Shape;135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69464" y="4913376"/>
            <a:ext cx="1185121" cy="1551432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3"/>
          <p:cNvSpPr txBox="1"/>
          <p:nvPr/>
        </p:nvSpPr>
        <p:spPr>
          <a:xfrm>
            <a:off x="8253984" y="6035040"/>
            <a:ext cx="362102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S" sz="20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rPr>
              <a:t>RUIZ GIMÉNEZ LEY 1953   </a:t>
            </a:r>
            <a:endParaRPr sz="2000" b="0" i="0" u="none" strike="noStrike" cap="none">
              <a:solidFill>
                <a:schemeClr val="dk1"/>
              </a:solidFill>
              <a:latin typeface="Acme"/>
              <a:ea typeface="Acme"/>
              <a:cs typeface="Acme"/>
              <a:sym typeface="Acm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1228"/>
            </a:gs>
            <a:gs pos="24000">
              <a:srgbClr val="FEE599"/>
            </a:gs>
            <a:gs pos="84000">
              <a:srgbClr val="FEE599"/>
            </a:gs>
            <a:gs pos="100000">
              <a:srgbClr val="CC1228"/>
            </a:gs>
          </a:gsLst>
          <a:lin ang="5400000" scaled="0"/>
        </a:gra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"/>
          <p:cNvSpPr txBox="1">
            <a:spLocks noGrp="1"/>
          </p:cNvSpPr>
          <p:nvPr>
            <p:ph type="title"/>
          </p:nvPr>
        </p:nvSpPr>
        <p:spPr>
          <a:xfrm>
            <a:off x="326136" y="243205"/>
            <a:ext cx="919581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s-ES">
                <a:latin typeface="Acme"/>
                <a:ea typeface="Acme"/>
                <a:cs typeface="Acme"/>
                <a:sym typeface="Acme"/>
              </a:rPr>
              <a:t>LEY GENERAL DE EDUCACIÓN LGE 1970</a:t>
            </a:r>
            <a:endParaRPr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142" name="Google Shape;142;p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61705" y="2516908"/>
            <a:ext cx="4204800" cy="23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4" descr="Qué es un libro blanco? - Briefing Ja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72823" y="2630989"/>
            <a:ext cx="2137026" cy="2137026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4"/>
          <p:cNvSpPr txBox="1"/>
          <p:nvPr/>
        </p:nvSpPr>
        <p:spPr>
          <a:xfrm>
            <a:off x="-108061" y="5016269"/>
            <a:ext cx="4194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s-ES" sz="32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rPr>
              <a:t>VILLAR PALASI</a:t>
            </a:r>
            <a:endParaRPr sz="3200" b="0" i="0" u="none" strike="noStrike" cap="none">
              <a:solidFill>
                <a:schemeClr val="dk1"/>
              </a:solidFill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145" name="Google Shape;145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8695" y="5065036"/>
            <a:ext cx="862129" cy="597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4" descr="Alerta empresaria por el giro K del Gobierno para financiar la  reconstrucción de la economía post cuarentena | CACINAB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16180" y="1942400"/>
            <a:ext cx="4676501" cy="2631311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4"/>
          <p:cNvSpPr txBox="1"/>
          <p:nvPr/>
        </p:nvSpPr>
        <p:spPr>
          <a:xfrm rot="729083">
            <a:off x="6987577" y="3734034"/>
            <a:ext cx="4939776" cy="461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rPr>
              <a:t>REFORMA DEL SISTEMA EDUCATIVO</a:t>
            </a:r>
            <a:endParaRPr sz="2400" b="0" i="0" u="none" strike="noStrike" cap="none">
              <a:solidFill>
                <a:schemeClr val="dk1"/>
              </a:solidFill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148" name="Google Shape;148;p4" descr="Prueba de Acceso a Ciclos Formativos FP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888586" y="266218"/>
            <a:ext cx="1321571" cy="113277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4"/>
          <p:cNvSpPr txBox="1"/>
          <p:nvPr/>
        </p:nvSpPr>
        <p:spPr>
          <a:xfrm>
            <a:off x="4772836" y="4882095"/>
            <a:ext cx="2267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rPr>
              <a:t>LIBRO BLANCO</a:t>
            </a:r>
            <a:endParaRPr sz="2400" b="0" i="0" u="none" strike="noStrike" cap="none">
              <a:solidFill>
                <a:schemeClr val="dk1"/>
              </a:solidFill>
              <a:latin typeface="Acme"/>
              <a:ea typeface="Acme"/>
              <a:cs typeface="Acme"/>
              <a:sym typeface="Acme"/>
            </a:endParaRPr>
          </a:p>
        </p:txBody>
      </p:sp>
      <p:sp>
        <p:nvSpPr>
          <p:cNvPr id="150" name="Google Shape;150;p4"/>
          <p:cNvSpPr txBox="1"/>
          <p:nvPr/>
        </p:nvSpPr>
        <p:spPr>
          <a:xfrm>
            <a:off x="6994325" y="4618238"/>
            <a:ext cx="5759400" cy="14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es-ES" sz="3100" b="0" i="0" u="none" strike="noStrike" cap="none">
                <a:solidFill>
                  <a:srgbClr val="000000"/>
                </a:solidFill>
                <a:latin typeface="Acme"/>
                <a:ea typeface="Acme"/>
                <a:cs typeface="Acme"/>
                <a:sym typeface="Acme"/>
              </a:rPr>
              <a:t>Pública</a:t>
            </a:r>
            <a:br>
              <a:rPr lang="es-ES" sz="3100" b="0" i="0" u="none" strike="noStrike" cap="none">
                <a:solidFill>
                  <a:srgbClr val="000000"/>
                </a:solidFill>
                <a:latin typeface="Acme"/>
                <a:ea typeface="Acme"/>
                <a:cs typeface="Acme"/>
                <a:sym typeface="Acme"/>
              </a:rPr>
            </a:br>
            <a:r>
              <a:rPr lang="es-ES" sz="3100" b="0" i="0" u="none" strike="noStrike" cap="none">
                <a:solidFill>
                  <a:srgbClr val="000000"/>
                </a:solidFill>
                <a:latin typeface="Acme"/>
                <a:ea typeface="Acme"/>
                <a:cs typeface="Acme"/>
                <a:sym typeface="Acme"/>
              </a:rPr>
              <a:t>Igualdad</a:t>
            </a:r>
            <a:endParaRPr sz="3100" b="0" i="0" u="none" strike="noStrike" cap="none">
              <a:solidFill>
                <a:srgbClr val="000000"/>
              </a:solidFill>
              <a:latin typeface="Acme"/>
              <a:ea typeface="Acme"/>
              <a:cs typeface="Acme"/>
              <a:sym typeface="Acm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es-ES" sz="3100" b="0" i="0" u="none" strike="noStrike" cap="none">
                <a:solidFill>
                  <a:srgbClr val="000000"/>
                </a:solidFill>
                <a:latin typeface="Acme"/>
                <a:ea typeface="Acme"/>
                <a:cs typeface="Acme"/>
                <a:sym typeface="Acme"/>
              </a:rPr>
              <a:t>Financiada </a:t>
            </a:r>
            <a:endParaRPr sz="3100" b="0" i="0" u="none" strike="noStrike" cap="none">
              <a:solidFill>
                <a:srgbClr val="000000"/>
              </a:solidFill>
              <a:latin typeface="Acme"/>
              <a:ea typeface="Acme"/>
              <a:cs typeface="Acme"/>
              <a:sym typeface="Acm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es-ES" sz="3100" b="0" i="0" u="none" strike="noStrike" cap="none">
                <a:solidFill>
                  <a:srgbClr val="000000"/>
                </a:solidFill>
                <a:latin typeface="Acme"/>
                <a:ea typeface="Acme"/>
                <a:cs typeface="Acme"/>
                <a:sym typeface="Acme"/>
              </a:rPr>
              <a:t>Estructura</a:t>
            </a:r>
            <a:endParaRPr sz="3100" b="0" i="0" u="none" strike="noStrike" cap="none">
              <a:solidFill>
                <a:srgbClr val="000000"/>
              </a:solidFill>
              <a:latin typeface="Acme"/>
              <a:ea typeface="Acme"/>
              <a:cs typeface="Acme"/>
              <a:sym typeface="Acm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1228"/>
            </a:gs>
            <a:gs pos="28000">
              <a:srgbClr val="FEE599"/>
            </a:gs>
            <a:gs pos="76000">
              <a:srgbClr val="FEE599"/>
            </a:gs>
            <a:gs pos="100000">
              <a:srgbClr val="CC1228"/>
            </a:gs>
          </a:gsLst>
          <a:lin ang="5400000" scaled="0"/>
        </a:gra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5"/>
          <p:cNvSpPr txBox="1">
            <a:spLocks noGrp="1"/>
          </p:cNvSpPr>
          <p:nvPr>
            <p:ph type="title"/>
          </p:nvPr>
        </p:nvSpPr>
        <p:spPr>
          <a:xfrm>
            <a:off x="154875" y="214094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s-ES">
                <a:latin typeface="Acme"/>
                <a:ea typeface="Acme"/>
                <a:cs typeface="Acme"/>
                <a:sym typeface="Acme"/>
              </a:rPr>
              <a:t>TRANSICIÓN – ESPAÑA DEMOCRÁTICA</a:t>
            </a:r>
            <a:endParaRPr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156" name="Google Shape;15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37102" y="1560575"/>
            <a:ext cx="1675762" cy="2239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93280" y="1537716"/>
            <a:ext cx="3974591" cy="223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5" descr="La Transición a la democracia en Españ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6719" y="1551838"/>
            <a:ext cx="4610989" cy="2594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5" descr="Transición española: conquista de la democracia - Archivos de la Histori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30368" y="3892531"/>
            <a:ext cx="5938441" cy="2375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7">
            <a:alphaModFix/>
          </a:blip>
          <a:srcRect l="3105" t="2667" r="2480" b="3521"/>
          <a:stretch/>
        </p:blipFill>
        <p:spPr>
          <a:xfrm>
            <a:off x="9613554" y="108862"/>
            <a:ext cx="2468101" cy="1536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5" descr="El rey que trajo la democracia | España | Cadena SER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38911" y="4250343"/>
            <a:ext cx="3681985" cy="22488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48135"/>
            </a:gs>
            <a:gs pos="25000">
              <a:srgbClr val="A8D08C"/>
            </a:gs>
            <a:gs pos="50500">
              <a:srgbClr val="E1EFD8"/>
            </a:gs>
            <a:gs pos="75000">
              <a:srgbClr val="F4B081"/>
            </a:gs>
            <a:gs pos="100000">
              <a:schemeClr val="accent2"/>
            </a:gs>
          </a:gsLst>
          <a:lin ang="5400000" scaled="0"/>
        </a:gra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"/>
          <p:cNvSpPr txBox="1"/>
          <p:nvPr/>
        </p:nvSpPr>
        <p:spPr>
          <a:xfrm>
            <a:off x="167640" y="320040"/>
            <a:ext cx="1184148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s-ES" sz="54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rPr>
              <a:t>CONSTITUCIÓN ESPAÑOLA 1978</a:t>
            </a:r>
            <a:endParaRPr sz="5400" b="0" i="0" u="none" strike="noStrike" cap="none">
              <a:solidFill>
                <a:schemeClr val="dk1"/>
              </a:solidFill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167" name="Google Shape;16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250" y="1508760"/>
            <a:ext cx="1452845" cy="1737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93720" y="1408848"/>
            <a:ext cx="8651182" cy="506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9120" y="3524263"/>
            <a:ext cx="1961197" cy="2921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36000">
              <a:srgbClr val="F5F86C"/>
            </a:gs>
            <a:gs pos="67000">
              <a:srgbClr val="F9FE8C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cme"/>
              <a:buNone/>
            </a:pPr>
            <a:r>
              <a:rPr lang="es-ES">
                <a:latin typeface="Acme"/>
                <a:ea typeface="Acme"/>
                <a:cs typeface="Acme"/>
                <a:sym typeface="Acme"/>
              </a:rPr>
              <a:t>ARTÍCULO 16 Y 27 </a:t>
            </a:r>
            <a:endParaRPr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1026" name="Picture 2" descr="Acuerdo Movistar y MásMóvil para el acceso a su red de fibra y móv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27" y="2258007"/>
            <a:ext cx="4365436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699796" y="4627984"/>
            <a:ext cx="36296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/>
              <a:t>Base constitucional amplia y duradera</a:t>
            </a:r>
            <a:r>
              <a:rPr lang="es-ES" sz="2800" b="1" dirty="0" smtClean="0">
                <a:sym typeface="Wingdings" panose="05000000000000000000" pitchFamily="2" charset="2"/>
              </a:rPr>
              <a:t> Alternancia en el poder</a:t>
            </a:r>
            <a:endParaRPr lang="es-ES" sz="2800" b="1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393559836"/>
              </p:ext>
            </p:extLst>
          </p:nvPr>
        </p:nvGraphicFramePr>
        <p:xfrm>
          <a:off x="5673013" y="1707504"/>
          <a:ext cx="6158204" cy="3973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48135"/>
            </a:gs>
            <a:gs pos="25000">
              <a:srgbClr val="A8D08C"/>
            </a:gs>
            <a:gs pos="50500">
              <a:srgbClr val="E1EFD8"/>
            </a:gs>
            <a:gs pos="75000">
              <a:srgbClr val="F4B081"/>
            </a:gs>
            <a:gs pos="100000">
              <a:schemeClr val="accent2"/>
            </a:gs>
          </a:gsLst>
          <a:lin ang="5400000" scaled="0"/>
        </a:gra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9"/>
          <p:cNvSpPr txBox="1">
            <a:spLocks noGrp="1"/>
          </p:cNvSpPr>
          <p:nvPr>
            <p:ph type="title"/>
          </p:nvPr>
        </p:nvSpPr>
        <p:spPr>
          <a:xfrm>
            <a:off x="838200" y="871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>
                <a:latin typeface="Acme"/>
                <a:ea typeface="Acme"/>
                <a:cs typeface="Acme"/>
                <a:sym typeface="Acme"/>
              </a:rPr>
              <a:t>LOECE 1980 LEY ORGÁNICA REGULADORA DEL ESTATUTO DE CENTROS ESCOLARES </a:t>
            </a:r>
            <a:endParaRPr>
              <a:latin typeface="Acme"/>
              <a:ea typeface="Acme"/>
              <a:cs typeface="Acme"/>
              <a:sym typeface="Acme"/>
            </a:endParaRPr>
          </a:p>
        </p:txBody>
      </p:sp>
      <p:sp>
        <p:nvSpPr>
          <p:cNvPr id="181" name="Google Shape;181;p9"/>
          <p:cNvSpPr txBox="1">
            <a:spLocks noGrp="1"/>
          </p:cNvSpPr>
          <p:nvPr>
            <p:ph type="body" idx="1"/>
          </p:nvPr>
        </p:nvSpPr>
        <p:spPr>
          <a:xfrm>
            <a:off x="987100" y="1852100"/>
            <a:ext cx="4309500" cy="6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ES">
                <a:latin typeface="Acme"/>
                <a:ea typeface="Acme"/>
                <a:cs typeface="Acme"/>
                <a:sym typeface="Acme"/>
              </a:rPr>
              <a:t>Existencia de discrepancias.</a:t>
            </a:r>
            <a:endParaRPr>
              <a:latin typeface="Acme"/>
              <a:ea typeface="Acme"/>
              <a:cs typeface="Acme"/>
              <a:sym typeface="Acme"/>
            </a:endParaRPr>
          </a:p>
        </p:txBody>
      </p:sp>
      <p:sp>
        <p:nvSpPr>
          <p:cNvPr id="182" name="Google Shape;182;p9"/>
          <p:cNvSpPr txBox="1"/>
          <p:nvPr/>
        </p:nvSpPr>
        <p:spPr>
          <a:xfrm>
            <a:off x="1251875" y="4938350"/>
            <a:ext cx="4309500" cy="10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ES" sz="2800" b="0" i="0" u="none" strike="noStrike" cap="none">
                <a:solidFill>
                  <a:srgbClr val="000000"/>
                </a:solidFill>
                <a:latin typeface="Acme"/>
                <a:ea typeface="Acme"/>
                <a:cs typeface="Acme"/>
                <a:sym typeface="Acme"/>
              </a:rPr>
              <a:t>Iglesia y Educación Privada</a:t>
            </a:r>
            <a:endParaRPr sz="2800" b="0" i="0" u="none" strike="noStrike" cap="none">
              <a:solidFill>
                <a:srgbClr val="000000"/>
              </a:solidFill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183" name="Google Shape;183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71450" y="1412799"/>
            <a:ext cx="2129814" cy="254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72650" y="4187788"/>
            <a:ext cx="3731750" cy="2546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65700" y="2323900"/>
            <a:ext cx="3952301" cy="2470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252</Words>
  <Application>Microsoft Office PowerPoint</Application>
  <PresentationFormat>Panorámica</PresentationFormat>
  <Paragraphs>65</Paragraphs>
  <Slides>20</Slides>
  <Notes>20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6" baseType="lpstr">
      <vt:lpstr>Calibri</vt:lpstr>
      <vt:lpstr>Acme</vt:lpstr>
      <vt:lpstr>Wingdings</vt:lpstr>
      <vt:lpstr>Arial</vt:lpstr>
      <vt:lpstr>Ultra</vt:lpstr>
      <vt:lpstr>Tema de Office</vt:lpstr>
      <vt:lpstr>S.XIX - 2015</vt:lpstr>
      <vt:lpstr>S. XIX  </vt:lpstr>
      <vt:lpstr>INSTITUTO DE LIBRE ENSEÑANZA </vt:lpstr>
      <vt:lpstr>FRANQUISMO 1936 - 1975</vt:lpstr>
      <vt:lpstr>LEY GENERAL DE EDUCACIÓN LGE 1970</vt:lpstr>
      <vt:lpstr>TRANSICIÓN – ESPAÑA DEMOCRÁTICA</vt:lpstr>
      <vt:lpstr>Presentación de PowerPoint</vt:lpstr>
      <vt:lpstr>ARTÍCULO 16 Y 27 </vt:lpstr>
      <vt:lpstr>LOECE 1980 LEY ORGÁNICA REGULADORA DEL ESTATUTO DE CENTROS ESCOLARES </vt:lpstr>
      <vt:lpstr>Presentación de PowerPoint</vt:lpstr>
      <vt:lpstr>LODE 1985 DERECHOS EDUCATIVOS</vt:lpstr>
      <vt:lpstr>Presentación de PowerPoint</vt:lpstr>
      <vt:lpstr>LOGSE 1990 LEY ORGÁNICA DE ORDENACIÓN GENERAL DEL SISTEMA EDUCATIVO</vt:lpstr>
      <vt:lpstr>Presentación de PowerPoint</vt:lpstr>
      <vt:lpstr>LOCE 2002 LEY ORGÁNICA CALIDAD DE LA EDUCACIÓN </vt:lpstr>
      <vt:lpstr>Presentación de PowerPoint</vt:lpstr>
      <vt:lpstr>LOE 2006 LEY ORGÁNICA DE EVALUACIÓN</vt:lpstr>
      <vt:lpstr>LOE 2006 LEY ORGÁNICA DE EVALUACIÓN</vt:lpstr>
      <vt:lpstr>LOMCE 2013 LEY ORGÁNICA MEJORA DE LA EDUCACIÓN</vt:lpstr>
      <vt:lpstr>LOMCE 2013 LEY ORGÁNICA MEJORA DE LA EDUCACIÓN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S.XIX - 2015</dc:title>
  <dc:creator>Santiago Marques Gutierrez</dc:creator>
  <cp:lastModifiedBy>Santiago Marques Gutierrez</cp:lastModifiedBy>
  <cp:revision>2</cp:revision>
  <dcterms:created xsi:type="dcterms:W3CDTF">2020-11-02T16:41:59Z</dcterms:created>
  <dcterms:modified xsi:type="dcterms:W3CDTF">2020-11-11T11:51:19Z</dcterms:modified>
</cp:coreProperties>
</file>